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Kufam Medium"/>
      <p:regular r:id="rId23"/>
      <p:bold r:id="rId24"/>
      <p:italic r:id="rId25"/>
      <p:boldItalic r:id="rId26"/>
    </p:embeddedFont>
    <p:embeddedFont>
      <p:font typeface="Inter"/>
      <p:regular r:id="rId27"/>
      <p:bold r:id="rId28"/>
    </p:embeddedFont>
    <p:embeddedFont>
      <p:font typeface="Inter Medium"/>
      <p:regular r:id="rId29"/>
      <p:bold r:id="rId30"/>
    </p:embeddedFont>
    <p:embeddedFont>
      <p:font typeface="Kufam"/>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KufamMedium-bold.fntdata"/><Relationship Id="rId23" Type="http://schemas.openxmlformats.org/officeDocument/2006/relationships/font" Target="fonts/KufamMedium-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KufamMedium-boldItalic.fntdata"/><Relationship Id="rId25" Type="http://schemas.openxmlformats.org/officeDocument/2006/relationships/font" Target="fonts/KufamMedium-italic.fntdata"/><Relationship Id="rId28" Type="http://schemas.openxmlformats.org/officeDocument/2006/relationships/font" Target="fonts/Inter-bold.fntdata"/><Relationship Id="rId27" Type="http://schemas.openxmlformats.org/officeDocument/2006/relationships/font" Target="fonts/Inter-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InterMedium-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Kufam-regular.fntdata"/><Relationship Id="rId30" Type="http://schemas.openxmlformats.org/officeDocument/2006/relationships/font" Target="fonts/InterMedium-bold.fntdata"/><Relationship Id="rId11" Type="http://schemas.openxmlformats.org/officeDocument/2006/relationships/slide" Target="slides/slide6.xml"/><Relationship Id="rId33" Type="http://schemas.openxmlformats.org/officeDocument/2006/relationships/font" Target="fonts/Kufam-italic.fntdata"/><Relationship Id="rId10" Type="http://schemas.openxmlformats.org/officeDocument/2006/relationships/slide" Target="slides/slide5.xml"/><Relationship Id="rId32" Type="http://schemas.openxmlformats.org/officeDocument/2006/relationships/font" Target="fonts/Kufam-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Kufam-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c31956233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c31956233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c31956233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c31956233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c31956233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c31956233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c958153fda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c958153fda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c958153fda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c958153fda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c958153fda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c958153fda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c958153fda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c958153fda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c958153fda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c958153fda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c958153fd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c958153fd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c958153fd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c958153fd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c958153fda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c958153fda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c958153fd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c958153fd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c958153fda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c958153fda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c958153fda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c958153fda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c958153fda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c958153fda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c958153fda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c958153fda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hyperlink" Target="http://drive.google.com/file/d/17YriyHU6Fj96npiRpMdmts1t9y7eoFM6/view" TargetMode="External"/><Relationship Id="rId4" Type="http://schemas.openxmlformats.org/officeDocument/2006/relationships/image" Target="../media/image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1545450"/>
            <a:ext cx="8520600" cy="2052600"/>
          </a:xfrm>
          <a:prstGeom prst="rect">
            <a:avLst/>
          </a:prstGeom>
          <a:solidFill>
            <a:srgbClr val="FDFCD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spcBef>
                <a:spcPts val="0"/>
              </a:spcBef>
              <a:spcAft>
                <a:spcPts val="0"/>
              </a:spcAft>
              <a:buNone/>
            </a:pPr>
            <a:r>
              <a:rPr lang="fr">
                <a:latin typeface="Kufam"/>
                <a:ea typeface="Kufam"/>
                <a:cs typeface="Kufam"/>
                <a:sym typeface="Kufam"/>
              </a:rPr>
              <a:t>Projet CDAW</a:t>
            </a:r>
            <a:endParaRPr>
              <a:latin typeface="Kufam"/>
              <a:ea typeface="Kufam"/>
              <a:cs typeface="Kufam"/>
              <a:sym typeface="Kufam"/>
            </a:endParaRPr>
          </a:p>
          <a:p>
            <a:pPr indent="0" lvl="0" marL="0" rtl="0" algn="ctr">
              <a:spcBef>
                <a:spcPts val="0"/>
              </a:spcBef>
              <a:spcAft>
                <a:spcPts val="0"/>
              </a:spcAft>
              <a:buNone/>
            </a:pPr>
            <a:r>
              <a:rPr lang="fr" u="sng">
                <a:latin typeface="Kufam"/>
                <a:ea typeface="Kufam"/>
                <a:cs typeface="Kufam"/>
                <a:sym typeface="Kufam"/>
              </a:rPr>
              <a:t>Chevaucheurs de vers</a:t>
            </a:r>
            <a:endParaRPr u="sng">
              <a:latin typeface="Kufam"/>
              <a:ea typeface="Kufam"/>
              <a:cs typeface="Kufam"/>
              <a:sym typeface="Kufam"/>
            </a:endParaRPr>
          </a:p>
        </p:txBody>
      </p:sp>
      <p:sp>
        <p:nvSpPr>
          <p:cNvPr id="55" name="Google Shape;55;p13"/>
          <p:cNvSpPr txBox="1"/>
          <p:nvPr>
            <p:ph type="ctrTitle"/>
          </p:nvPr>
        </p:nvSpPr>
        <p:spPr>
          <a:xfrm>
            <a:off x="3141900" y="4518450"/>
            <a:ext cx="2860200" cy="549000"/>
          </a:xfrm>
          <a:prstGeom prst="rect">
            <a:avLst/>
          </a:prstGeom>
          <a:solidFill>
            <a:srgbClr val="FDFCDF"/>
          </a:solidFill>
          <a:ln>
            <a:noFill/>
          </a:ln>
        </p:spPr>
        <p:txBody>
          <a:bodyPr anchorCtr="0" anchor="ctr" bIns="91425" lIns="91425" spcFirstLastPara="1" rIns="91425" wrap="square" tIns="91425">
            <a:normAutofit/>
          </a:bodyPr>
          <a:lstStyle/>
          <a:p>
            <a:pPr indent="0" lvl="0" marL="0" rtl="0" algn="ctr">
              <a:spcBef>
                <a:spcPts val="0"/>
              </a:spcBef>
              <a:spcAft>
                <a:spcPts val="0"/>
              </a:spcAft>
              <a:buNone/>
            </a:pPr>
            <a:r>
              <a:rPr lang="fr" sz="1200">
                <a:latin typeface="Kufam"/>
                <a:ea typeface="Kufam"/>
                <a:cs typeface="Kufam"/>
                <a:sym typeface="Kufam"/>
              </a:rPr>
              <a:t>Anthony Charreyron &amp; Anna Ruiz</a:t>
            </a:r>
            <a:endParaRPr sz="1200" u="sng">
              <a:latin typeface="Kufam"/>
              <a:ea typeface="Kufam"/>
              <a:cs typeface="Kufam"/>
              <a:sym typeface="Kufam"/>
            </a:endParaRPr>
          </a:p>
        </p:txBody>
      </p:sp>
      <p:pic>
        <p:nvPicPr>
          <p:cNvPr id="56" name="Google Shape;56;p13"/>
          <p:cNvPicPr preferRelativeResize="0"/>
          <p:nvPr/>
        </p:nvPicPr>
        <p:blipFill>
          <a:blip r:embed="rId3">
            <a:alphaModFix/>
          </a:blip>
          <a:stretch>
            <a:fillRect/>
          </a:stretch>
        </p:blipFill>
        <p:spPr>
          <a:xfrm>
            <a:off x="7505800" y="182350"/>
            <a:ext cx="1488326" cy="9136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108" name="Shape 108"/>
        <p:cNvGrpSpPr/>
        <p:nvPr/>
      </p:nvGrpSpPr>
      <p:grpSpPr>
        <a:xfrm>
          <a:off x="0" y="0"/>
          <a:ext cx="0" cy="0"/>
          <a:chOff x="0" y="0"/>
          <a:chExt cx="0" cy="0"/>
        </a:xfrm>
      </p:grpSpPr>
      <p:sp>
        <p:nvSpPr>
          <p:cNvPr id="109" name="Google Shape;109;p22"/>
          <p:cNvSpPr txBox="1"/>
          <p:nvPr>
            <p:ph type="title"/>
          </p:nvPr>
        </p:nvSpPr>
        <p:spPr>
          <a:xfrm>
            <a:off x="311700" y="445025"/>
            <a:ext cx="8520600" cy="572700"/>
          </a:xfrm>
          <a:prstGeom prst="rect">
            <a:avLst/>
          </a:prstGeom>
          <a:solidFill>
            <a:srgbClr val="FDFCDF"/>
          </a:solidFill>
          <a:ln cap="flat" cmpd="sng" w="19050">
            <a:solidFill>
              <a:srgbClr val="000000"/>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Polices d’écriture</a:t>
            </a:r>
            <a:endParaRPr/>
          </a:p>
        </p:txBody>
      </p:sp>
      <p:sp>
        <p:nvSpPr>
          <p:cNvPr id="110" name="Google Shape;110;p22"/>
          <p:cNvSpPr/>
          <p:nvPr/>
        </p:nvSpPr>
        <p:spPr>
          <a:xfrm>
            <a:off x="311700" y="1224200"/>
            <a:ext cx="8520600" cy="3416700"/>
          </a:xfrm>
          <a:prstGeom prst="rect">
            <a:avLst/>
          </a:prstGeom>
          <a:solidFill>
            <a:srgbClr val="DEC18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1" name="Google Shape;111;p22"/>
          <p:cNvSpPr txBox="1"/>
          <p:nvPr/>
        </p:nvSpPr>
        <p:spPr>
          <a:xfrm>
            <a:off x="712800" y="2047050"/>
            <a:ext cx="1655400" cy="456900"/>
          </a:xfrm>
          <a:prstGeom prst="rect">
            <a:avLst/>
          </a:prstGeom>
          <a:solidFill>
            <a:srgbClr val="FDFCD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sz="2700">
                <a:solidFill>
                  <a:schemeClr val="dk1"/>
                </a:solidFill>
                <a:latin typeface="Kufam Medium"/>
                <a:ea typeface="Kufam Medium"/>
                <a:cs typeface="Kufam Medium"/>
                <a:sym typeface="Kufam Medium"/>
              </a:rPr>
              <a:t>Kufam</a:t>
            </a:r>
            <a:endParaRPr sz="2700">
              <a:solidFill>
                <a:schemeClr val="dk1"/>
              </a:solidFill>
              <a:latin typeface="Kufam Medium"/>
              <a:ea typeface="Kufam Medium"/>
              <a:cs typeface="Kufam Medium"/>
              <a:sym typeface="Kufam Medium"/>
            </a:endParaRPr>
          </a:p>
        </p:txBody>
      </p:sp>
      <p:sp>
        <p:nvSpPr>
          <p:cNvPr id="112" name="Google Shape;112;p22"/>
          <p:cNvSpPr txBox="1"/>
          <p:nvPr/>
        </p:nvSpPr>
        <p:spPr>
          <a:xfrm>
            <a:off x="2450904" y="2083650"/>
            <a:ext cx="6073200" cy="383700"/>
          </a:xfrm>
          <a:prstGeom prst="rect">
            <a:avLst/>
          </a:prstGeom>
          <a:solidFill>
            <a:srgbClr val="B49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fr" sz="2100">
                <a:solidFill>
                  <a:schemeClr val="lt1"/>
                </a:solidFill>
                <a:latin typeface="Inter"/>
                <a:ea typeface="Inter"/>
                <a:cs typeface="Inter"/>
                <a:sym typeface="Inter"/>
              </a:rPr>
              <a:t>Utilisation pour les titres, sous titres et menus </a:t>
            </a:r>
            <a:endParaRPr sz="2100">
              <a:solidFill>
                <a:schemeClr val="lt1"/>
              </a:solidFill>
              <a:latin typeface="Inter"/>
              <a:ea typeface="Inter"/>
              <a:cs typeface="Inter"/>
              <a:sym typeface="Inter"/>
            </a:endParaRPr>
          </a:p>
        </p:txBody>
      </p:sp>
      <p:sp>
        <p:nvSpPr>
          <p:cNvPr id="113" name="Google Shape;113;p22"/>
          <p:cNvSpPr txBox="1"/>
          <p:nvPr/>
        </p:nvSpPr>
        <p:spPr>
          <a:xfrm>
            <a:off x="6949586" y="3258800"/>
            <a:ext cx="1571700" cy="456900"/>
          </a:xfrm>
          <a:prstGeom prst="rect">
            <a:avLst/>
          </a:prstGeom>
          <a:solidFill>
            <a:srgbClr val="FDFCD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sz="2700">
                <a:solidFill>
                  <a:schemeClr val="dk1"/>
                </a:solidFill>
                <a:latin typeface="Inter Medium"/>
                <a:ea typeface="Inter Medium"/>
                <a:cs typeface="Inter Medium"/>
                <a:sym typeface="Inter Medium"/>
              </a:rPr>
              <a:t>Inter</a:t>
            </a:r>
            <a:endParaRPr sz="2700">
              <a:solidFill>
                <a:schemeClr val="dk1"/>
              </a:solidFill>
              <a:latin typeface="Inter Medium"/>
              <a:ea typeface="Inter Medium"/>
              <a:cs typeface="Inter Medium"/>
              <a:sym typeface="Inter Medium"/>
            </a:endParaRPr>
          </a:p>
        </p:txBody>
      </p:sp>
      <p:sp>
        <p:nvSpPr>
          <p:cNvPr id="114" name="Google Shape;114;p22"/>
          <p:cNvSpPr txBox="1"/>
          <p:nvPr/>
        </p:nvSpPr>
        <p:spPr>
          <a:xfrm>
            <a:off x="682275" y="3295400"/>
            <a:ext cx="6148500" cy="383700"/>
          </a:xfrm>
          <a:prstGeom prst="rect">
            <a:avLst/>
          </a:prstGeom>
          <a:solidFill>
            <a:srgbClr val="B49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fr" sz="2100">
                <a:solidFill>
                  <a:schemeClr val="lt1"/>
                </a:solidFill>
                <a:latin typeface="Inter"/>
                <a:ea typeface="Inter"/>
                <a:cs typeface="Inter"/>
                <a:sym typeface="Inter"/>
              </a:rPr>
              <a:t>Utilisation pour les descriptions et informations </a:t>
            </a:r>
            <a:endParaRPr sz="2100">
              <a:solidFill>
                <a:schemeClr val="lt1"/>
              </a:solidFill>
              <a:latin typeface="Inter"/>
              <a:ea typeface="Inter"/>
              <a:cs typeface="Inter"/>
              <a:sym typeface="Inte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118" name="Shape 118"/>
        <p:cNvGrpSpPr/>
        <p:nvPr/>
      </p:nvGrpSpPr>
      <p:grpSpPr>
        <a:xfrm>
          <a:off x="0" y="0"/>
          <a:ext cx="0" cy="0"/>
          <a:chOff x="0" y="0"/>
          <a:chExt cx="0" cy="0"/>
        </a:xfrm>
      </p:grpSpPr>
      <p:sp>
        <p:nvSpPr>
          <p:cNvPr id="119" name="Google Shape;119;p23"/>
          <p:cNvSpPr txBox="1"/>
          <p:nvPr>
            <p:ph type="title"/>
          </p:nvPr>
        </p:nvSpPr>
        <p:spPr>
          <a:xfrm>
            <a:off x="311700" y="445025"/>
            <a:ext cx="8520600" cy="572700"/>
          </a:xfrm>
          <a:prstGeom prst="rect">
            <a:avLst/>
          </a:prstGeom>
          <a:solidFill>
            <a:srgbClr val="FDFCDF"/>
          </a:solidFill>
          <a:ln cap="flat" cmpd="sng" w="19050">
            <a:solidFill>
              <a:srgbClr val="000000"/>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Couleurs</a:t>
            </a:r>
            <a:endParaRPr/>
          </a:p>
        </p:txBody>
      </p:sp>
      <p:sp>
        <p:nvSpPr>
          <p:cNvPr id="120" name="Google Shape;120;p23"/>
          <p:cNvSpPr/>
          <p:nvPr/>
        </p:nvSpPr>
        <p:spPr>
          <a:xfrm>
            <a:off x="311700" y="1224200"/>
            <a:ext cx="8520600" cy="3416700"/>
          </a:xfrm>
          <a:prstGeom prst="rect">
            <a:avLst/>
          </a:prstGeom>
          <a:solidFill>
            <a:srgbClr val="DEC18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1" name="Google Shape;121;p23"/>
          <p:cNvSpPr/>
          <p:nvPr/>
        </p:nvSpPr>
        <p:spPr>
          <a:xfrm>
            <a:off x="566425" y="1647775"/>
            <a:ext cx="612000" cy="411000"/>
          </a:xfrm>
          <a:prstGeom prst="rect">
            <a:avLst/>
          </a:prstGeom>
          <a:solidFill>
            <a:srgbClr val="FDFCD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2" name="Google Shape;122;p23"/>
          <p:cNvSpPr/>
          <p:nvPr/>
        </p:nvSpPr>
        <p:spPr>
          <a:xfrm>
            <a:off x="566425" y="2381975"/>
            <a:ext cx="612000" cy="411000"/>
          </a:xfrm>
          <a:prstGeom prst="rect">
            <a:avLst/>
          </a:prstGeom>
          <a:solidFill>
            <a:srgbClr val="F0D8A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3" name="Google Shape;123;p23"/>
          <p:cNvSpPr/>
          <p:nvPr/>
        </p:nvSpPr>
        <p:spPr>
          <a:xfrm>
            <a:off x="566425" y="3061325"/>
            <a:ext cx="612000" cy="411000"/>
          </a:xfrm>
          <a:prstGeom prst="rect">
            <a:avLst/>
          </a:prstGeom>
          <a:solidFill>
            <a:srgbClr val="DEC18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4" name="Google Shape;124;p23"/>
          <p:cNvSpPr/>
          <p:nvPr/>
        </p:nvSpPr>
        <p:spPr>
          <a:xfrm>
            <a:off x="566425" y="3804675"/>
            <a:ext cx="612000" cy="411000"/>
          </a:xfrm>
          <a:prstGeom prst="rect">
            <a:avLst/>
          </a:prstGeom>
          <a:solidFill>
            <a:srgbClr val="B4925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5" name="Google Shape;125;p23"/>
          <p:cNvSpPr txBox="1"/>
          <p:nvPr/>
        </p:nvSpPr>
        <p:spPr>
          <a:xfrm>
            <a:off x="1425200" y="1653600"/>
            <a:ext cx="5582100" cy="41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r" sz="1800">
                <a:solidFill>
                  <a:schemeClr val="dk1"/>
                </a:solidFill>
              </a:rPr>
              <a:t>#fdfcdfff → étiquettes et descriptions </a:t>
            </a:r>
            <a:endParaRPr sz="1800">
              <a:solidFill>
                <a:schemeClr val="dk1"/>
              </a:solidFill>
            </a:endParaRPr>
          </a:p>
        </p:txBody>
      </p:sp>
      <p:sp>
        <p:nvSpPr>
          <p:cNvPr id="126" name="Google Shape;126;p23"/>
          <p:cNvSpPr txBox="1"/>
          <p:nvPr/>
        </p:nvSpPr>
        <p:spPr>
          <a:xfrm>
            <a:off x="1425200" y="2381975"/>
            <a:ext cx="5079600" cy="41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fr" sz="1800">
                <a:solidFill>
                  <a:schemeClr val="dk1"/>
                </a:solidFill>
              </a:rPr>
              <a:t>#</a:t>
            </a:r>
            <a:r>
              <a:rPr lang="fr" sz="1800">
                <a:solidFill>
                  <a:schemeClr val="dk1"/>
                </a:solidFill>
              </a:rPr>
              <a:t>f0d8a9ff → cadres principaux / background</a:t>
            </a:r>
            <a:endParaRPr sz="1800">
              <a:solidFill>
                <a:schemeClr val="dk1"/>
              </a:solidFill>
            </a:endParaRPr>
          </a:p>
        </p:txBody>
      </p:sp>
      <p:sp>
        <p:nvSpPr>
          <p:cNvPr id="127" name="Google Shape;127;p23"/>
          <p:cNvSpPr txBox="1"/>
          <p:nvPr/>
        </p:nvSpPr>
        <p:spPr>
          <a:xfrm>
            <a:off x="1425200" y="3061325"/>
            <a:ext cx="4686600" cy="41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fr" sz="1800">
                <a:solidFill>
                  <a:schemeClr val="dk1"/>
                </a:solidFill>
              </a:rPr>
              <a:t>#dec189ff → menus et cadres secondaires</a:t>
            </a:r>
            <a:endParaRPr sz="1800">
              <a:solidFill>
                <a:schemeClr val="dk1"/>
              </a:solidFill>
            </a:endParaRPr>
          </a:p>
        </p:txBody>
      </p:sp>
      <p:sp>
        <p:nvSpPr>
          <p:cNvPr id="128" name="Google Shape;128;p23"/>
          <p:cNvSpPr txBox="1"/>
          <p:nvPr/>
        </p:nvSpPr>
        <p:spPr>
          <a:xfrm>
            <a:off x="1425200" y="3804675"/>
            <a:ext cx="5079600" cy="41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fr" sz="1800">
                <a:solidFill>
                  <a:schemeClr val="dk1"/>
                </a:solidFill>
              </a:rPr>
              <a:t>#B49252 → barres latérales et informations </a:t>
            </a:r>
            <a:endParaRPr sz="18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132" name="Shape 132"/>
        <p:cNvGrpSpPr/>
        <p:nvPr/>
      </p:nvGrpSpPr>
      <p:grpSpPr>
        <a:xfrm>
          <a:off x="0" y="0"/>
          <a:ext cx="0" cy="0"/>
          <a:chOff x="0" y="0"/>
          <a:chExt cx="0" cy="0"/>
        </a:xfrm>
      </p:grpSpPr>
      <p:sp>
        <p:nvSpPr>
          <p:cNvPr id="133" name="Google Shape;133;p24"/>
          <p:cNvSpPr txBox="1"/>
          <p:nvPr>
            <p:ph type="title"/>
          </p:nvPr>
        </p:nvSpPr>
        <p:spPr>
          <a:xfrm>
            <a:off x="311700" y="445025"/>
            <a:ext cx="8520600" cy="572700"/>
          </a:xfrm>
          <a:prstGeom prst="rect">
            <a:avLst/>
          </a:prstGeom>
          <a:solidFill>
            <a:srgbClr val="FDFCDF"/>
          </a:solidFill>
          <a:ln cap="flat" cmpd="sng" w="19050">
            <a:solidFill>
              <a:srgbClr val="000000"/>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Éléments graphiques </a:t>
            </a:r>
            <a:endParaRPr/>
          </a:p>
        </p:txBody>
      </p:sp>
      <p:sp>
        <p:nvSpPr>
          <p:cNvPr id="134" name="Google Shape;134;p24"/>
          <p:cNvSpPr/>
          <p:nvPr/>
        </p:nvSpPr>
        <p:spPr>
          <a:xfrm>
            <a:off x="311700" y="1224200"/>
            <a:ext cx="8520600" cy="3416700"/>
          </a:xfrm>
          <a:prstGeom prst="rect">
            <a:avLst/>
          </a:prstGeom>
          <a:solidFill>
            <a:srgbClr val="DEC18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35" name="Google Shape;135;p24"/>
          <p:cNvPicPr preferRelativeResize="0"/>
          <p:nvPr/>
        </p:nvPicPr>
        <p:blipFill>
          <a:blip r:embed="rId3">
            <a:alphaModFix/>
          </a:blip>
          <a:stretch>
            <a:fillRect/>
          </a:stretch>
        </p:blipFill>
        <p:spPr>
          <a:xfrm>
            <a:off x="485025" y="1224200"/>
            <a:ext cx="5126323" cy="3416701"/>
          </a:xfrm>
          <a:prstGeom prst="rect">
            <a:avLst/>
          </a:prstGeom>
          <a:noFill/>
          <a:ln>
            <a:noFill/>
          </a:ln>
        </p:spPr>
      </p:pic>
      <p:sp>
        <p:nvSpPr>
          <p:cNvPr id="136" name="Google Shape;136;p24"/>
          <p:cNvSpPr txBox="1"/>
          <p:nvPr/>
        </p:nvSpPr>
        <p:spPr>
          <a:xfrm>
            <a:off x="5673375" y="1251625"/>
            <a:ext cx="3159000" cy="318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sz="1800">
                <a:solidFill>
                  <a:schemeClr val="dk2"/>
                </a:solidFill>
              </a:rPr>
              <a:t>Le but est de reprendre les éléments graphiques de cette carte en gardant tout de même un aspect épuré.</a:t>
            </a:r>
            <a:endParaRPr sz="180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140" name="Shape 140"/>
        <p:cNvGrpSpPr/>
        <p:nvPr/>
      </p:nvGrpSpPr>
      <p:grpSpPr>
        <a:xfrm>
          <a:off x="0" y="0"/>
          <a:ext cx="0" cy="0"/>
          <a:chOff x="0" y="0"/>
          <a:chExt cx="0" cy="0"/>
        </a:xfrm>
      </p:grpSpPr>
      <p:sp>
        <p:nvSpPr>
          <p:cNvPr id="141" name="Google Shape;141;p25"/>
          <p:cNvSpPr txBox="1"/>
          <p:nvPr>
            <p:ph type="ctrTitle"/>
          </p:nvPr>
        </p:nvSpPr>
        <p:spPr>
          <a:xfrm>
            <a:off x="311708" y="1545450"/>
            <a:ext cx="8520600" cy="2052600"/>
          </a:xfrm>
          <a:prstGeom prst="rect">
            <a:avLst/>
          </a:prstGeom>
          <a:solidFill>
            <a:srgbClr val="FDFCD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spcBef>
                <a:spcPts val="0"/>
              </a:spcBef>
              <a:spcAft>
                <a:spcPts val="0"/>
              </a:spcAft>
              <a:buNone/>
            </a:pPr>
            <a:r>
              <a:rPr lang="fr">
                <a:latin typeface="Kufam"/>
                <a:ea typeface="Kufam"/>
                <a:cs typeface="Kufam"/>
                <a:sym typeface="Kufam"/>
              </a:rPr>
              <a:t>Démo vidéo</a:t>
            </a:r>
            <a:r>
              <a:rPr lang="fr" u="sng">
                <a:latin typeface="Kufam"/>
                <a:ea typeface="Kufam"/>
                <a:cs typeface="Kufam"/>
                <a:sym typeface="Kufam"/>
              </a:rPr>
              <a:t> </a:t>
            </a:r>
            <a:endParaRPr u="sng">
              <a:latin typeface="Kufam"/>
              <a:ea typeface="Kufam"/>
              <a:cs typeface="Kufam"/>
              <a:sym typeface="Kufam"/>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145" name="Shape 145"/>
        <p:cNvGrpSpPr/>
        <p:nvPr/>
      </p:nvGrpSpPr>
      <p:grpSpPr>
        <a:xfrm>
          <a:off x="0" y="0"/>
          <a:ext cx="0" cy="0"/>
          <a:chOff x="0" y="0"/>
          <a:chExt cx="0" cy="0"/>
        </a:xfrm>
      </p:grpSpPr>
      <p:pic>
        <p:nvPicPr>
          <p:cNvPr id="146" name="Google Shape;146;p26" title="Enregistrement de l’écran 2024-04-05 à 01.56.35.mov">
            <a:hlinkClick r:id="rId3"/>
          </p:cNvPr>
          <p:cNvPicPr preferRelativeResize="0"/>
          <p:nvPr/>
        </p:nvPicPr>
        <p:blipFill>
          <a:blip r:embed="rId4">
            <a:alphaModFix/>
          </a:blip>
          <a:stretch>
            <a:fillRect/>
          </a:stretch>
        </p:blipFill>
        <p:spPr>
          <a:xfrm>
            <a:off x="457200" y="0"/>
            <a:ext cx="8229614"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
                                        </p:tgtEl>
                                        <p:attrNameLst>
                                          <p:attrName>style.visibility</p:attrName>
                                        </p:attrNameLst>
                                      </p:cBhvr>
                                      <p:to>
                                        <p:strVal val="visible"/>
                                      </p:to>
                                    </p:set>
                                    <p:animEffect filter="fade" transition="in">
                                      <p:cBhvr>
                                        <p:cTn dur="1000"/>
                                        <p:tgtEl>
                                          <p:spTgt spid="1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150" name="Shape 150"/>
        <p:cNvGrpSpPr/>
        <p:nvPr/>
      </p:nvGrpSpPr>
      <p:grpSpPr>
        <a:xfrm>
          <a:off x="0" y="0"/>
          <a:ext cx="0" cy="0"/>
          <a:chOff x="0" y="0"/>
          <a:chExt cx="0" cy="0"/>
        </a:xfrm>
      </p:grpSpPr>
      <p:sp>
        <p:nvSpPr>
          <p:cNvPr id="151" name="Google Shape;151;p27"/>
          <p:cNvSpPr txBox="1"/>
          <p:nvPr>
            <p:ph type="ctrTitle"/>
          </p:nvPr>
        </p:nvSpPr>
        <p:spPr>
          <a:xfrm>
            <a:off x="311708" y="1545450"/>
            <a:ext cx="8520600" cy="2052600"/>
          </a:xfrm>
          <a:prstGeom prst="rect">
            <a:avLst/>
          </a:prstGeom>
          <a:solidFill>
            <a:srgbClr val="FDFCD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spcBef>
                <a:spcPts val="0"/>
              </a:spcBef>
              <a:spcAft>
                <a:spcPts val="0"/>
              </a:spcAft>
              <a:buNone/>
            </a:pPr>
            <a:r>
              <a:rPr lang="fr">
                <a:latin typeface="Kufam"/>
                <a:ea typeface="Kufam"/>
                <a:cs typeface="Kufam"/>
                <a:sym typeface="Kufam"/>
              </a:rPr>
              <a:t>Résumé des fonctionnalités</a:t>
            </a:r>
            <a:endParaRPr u="sng">
              <a:latin typeface="Kufam"/>
              <a:ea typeface="Kufam"/>
              <a:cs typeface="Kufam"/>
              <a:sym typeface="Kufam"/>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155" name="Shape 155"/>
        <p:cNvGrpSpPr/>
        <p:nvPr/>
      </p:nvGrpSpPr>
      <p:grpSpPr>
        <a:xfrm>
          <a:off x="0" y="0"/>
          <a:ext cx="0" cy="0"/>
          <a:chOff x="0" y="0"/>
          <a:chExt cx="0" cy="0"/>
        </a:xfrm>
      </p:grpSpPr>
      <p:sp>
        <p:nvSpPr>
          <p:cNvPr id="156" name="Google Shape;156;p28"/>
          <p:cNvSpPr txBox="1"/>
          <p:nvPr/>
        </p:nvSpPr>
        <p:spPr>
          <a:xfrm>
            <a:off x="1338450" y="361650"/>
            <a:ext cx="6467100" cy="442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a:p>
            <a:pPr indent="-342900" lvl="0" marL="457200" rtl="0" algn="l">
              <a:spcBef>
                <a:spcPts val="0"/>
              </a:spcBef>
              <a:spcAft>
                <a:spcPts val="0"/>
              </a:spcAft>
              <a:buClr>
                <a:schemeClr val="dk2"/>
              </a:buClr>
              <a:buSzPts val="1800"/>
              <a:buChar char="●"/>
            </a:pPr>
            <a:r>
              <a:rPr lang="fr" sz="1800">
                <a:solidFill>
                  <a:schemeClr val="dk2"/>
                </a:solidFill>
              </a:rPr>
              <a:t>Classement des meilleurs joueurs</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342900" lvl="0" marL="457200" rtl="0" algn="l">
              <a:spcBef>
                <a:spcPts val="0"/>
              </a:spcBef>
              <a:spcAft>
                <a:spcPts val="0"/>
              </a:spcAft>
              <a:buClr>
                <a:schemeClr val="dk2"/>
              </a:buClr>
              <a:buSzPts val="1800"/>
              <a:buChar char="●"/>
            </a:pPr>
            <a:r>
              <a:rPr lang="fr" sz="1800">
                <a:solidFill>
                  <a:schemeClr val="dk2"/>
                </a:solidFill>
              </a:rPr>
              <a:t>Authentification fonctionnelle (et modification possible)</a:t>
            </a:r>
            <a:endParaRPr sz="1800">
              <a:solidFill>
                <a:schemeClr val="dk2"/>
              </a:solidFill>
            </a:endParaRPr>
          </a:p>
          <a:p>
            <a:pPr indent="0" lvl="0" marL="457200" rtl="0" algn="l">
              <a:spcBef>
                <a:spcPts val="0"/>
              </a:spcBef>
              <a:spcAft>
                <a:spcPts val="0"/>
              </a:spcAft>
              <a:buNone/>
            </a:pPr>
            <a:r>
              <a:t/>
            </a:r>
            <a:endParaRPr sz="1800">
              <a:solidFill>
                <a:schemeClr val="dk2"/>
              </a:solidFill>
            </a:endParaRPr>
          </a:p>
          <a:p>
            <a:pPr indent="-342900" lvl="0" marL="457200" rtl="0" algn="l">
              <a:spcBef>
                <a:spcPts val="0"/>
              </a:spcBef>
              <a:spcAft>
                <a:spcPts val="0"/>
              </a:spcAft>
              <a:buClr>
                <a:schemeClr val="dk2"/>
              </a:buClr>
              <a:buSzPts val="1800"/>
              <a:buChar char="●"/>
            </a:pPr>
            <a:r>
              <a:rPr lang="fr" sz="1800">
                <a:solidFill>
                  <a:schemeClr val="dk2"/>
                </a:solidFill>
              </a:rPr>
              <a:t>Liste d’ami et gestion des amis</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342900" lvl="0" marL="457200" rtl="0" algn="l">
              <a:spcBef>
                <a:spcPts val="0"/>
              </a:spcBef>
              <a:spcAft>
                <a:spcPts val="0"/>
              </a:spcAft>
              <a:buClr>
                <a:schemeClr val="dk2"/>
              </a:buClr>
              <a:buSzPts val="1800"/>
              <a:buChar char="●"/>
            </a:pPr>
            <a:r>
              <a:rPr lang="fr" sz="1800">
                <a:solidFill>
                  <a:schemeClr val="dk2"/>
                </a:solidFill>
              </a:rPr>
              <a:t>Gestions des joueurs par administrateur</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342900" lvl="0" marL="457200" rtl="0" algn="l">
              <a:spcBef>
                <a:spcPts val="0"/>
              </a:spcBef>
              <a:spcAft>
                <a:spcPts val="0"/>
              </a:spcAft>
              <a:buClr>
                <a:schemeClr val="dk2"/>
              </a:buClr>
              <a:buSzPts val="1800"/>
              <a:buChar char="●"/>
            </a:pPr>
            <a:r>
              <a:rPr lang="fr" sz="1800">
                <a:solidFill>
                  <a:schemeClr val="dk2"/>
                </a:solidFill>
              </a:rPr>
              <a:t>Créer ou rejoindre une partie</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342900" lvl="0" marL="457200" rtl="0" algn="l">
              <a:spcBef>
                <a:spcPts val="0"/>
              </a:spcBef>
              <a:spcAft>
                <a:spcPts val="0"/>
              </a:spcAft>
              <a:buClr>
                <a:schemeClr val="dk2"/>
              </a:buClr>
              <a:buSzPts val="1800"/>
              <a:buChar char="●"/>
            </a:pPr>
            <a:r>
              <a:rPr lang="fr" sz="1800">
                <a:solidFill>
                  <a:schemeClr val="dk2"/>
                </a:solidFill>
              </a:rPr>
              <a:t>Lobby interactif avec chat</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342900" lvl="0" marL="457200" rtl="0" algn="l">
              <a:spcBef>
                <a:spcPts val="0"/>
              </a:spcBef>
              <a:spcAft>
                <a:spcPts val="0"/>
              </a:spcAft>
              <a:buClr>
                <a:schemeClr val="dk2"/>
              </a:buClr>
              <a:buSzPts val="1800"/>
              <a:buChar char="●"/>
            </a:pPr>
            <a:r>
              <a:rPr lang="fr" sz="1800">
                <a:solidFill>
                  <a:schemeClr val="dk2"/>
                </a:solidFill>
              </a:rPr>
              <a:t>Jeu fonctionnel </a:t>
            </a:r>
            <a:endParaRPr sz="1800">
              <a:solidFill>
                <a:schemeClr val="dk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160" name="Shape 160"/>
        <p:cNvGrpSpPr/>
        <p:nvPr/>
      </p:nvGrpSpPr>
      <p:grpSpPr>
        <a:xfrm>
          <a:off x="0" y="0"/>
          <a:ext cx="0" cy="0"/>
          <a:chOff x="0" y="0"/>
          <a:chExt cx="0" cy="0"/>
        </a:xfrm>
      </p:grpSpPr>
      <p:sp>
        <p:nvSpPr>
          <p:cNvPr id="161" name="Google Shape;161;p29"/>
          <p:cNvSpPr txBox="1"/>
          <p:nvPr/>
        </p:nvSpPr>
        <p:spPr>
          <a:xfrm>
            <a:off x="1382400" y="1531500"/>
            <a:ext cx="6379200" cy="20805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2"/>
              </a:buClr>
              <a:buSzPts val="1800"/>
              <a:buChar char="●"/>
            </a:pPr>
            <a:r>
              <a:rPr lang="fr" sz="1800">
                <a:solidFill>
                  <a:schemeClr val="dk2"/>
                </a:solidFill>
              </a:rPr>
              <a:t>Jouer une seule partie sur le site à la fois → Websocket</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342900" lvl="0" marL="457200" rtl="0" algn="l">
              <a:spcBef>
                <a:spcPts val="0"/>
              </a:spcBef>
              <a:spcAft>
                <a:spcPts val="0"/>
              </a:spcAft>
              <a:buClr>
                <a:schemeClr val="dk2"/>
              </a:buClr>
              <a:buSzPts val="1800"/>
              <a:buChar char="●"/>
            </a:pPr>
            <a:r>
              <a:rPr lang="fr" sz="1800">
                <a:solidFill>
                  <a:schemeClr val="dk2"/>
                </a:solidFill>
              </a:rPr>
              <a:t>Jeu en mode dégradé → affichage ver, comptabilisation des points et condition d’arrêt</a:t>
            </a:r>
            <a:endParaRPr sz="1800">
              <a:solidFill>
                <a:schemeClr val="dk2"/>
              </a:solidFill>
            </a:endParaRPr>
          </a:p>
          <a:p>
            <a:pPr indent="0" lvl="0" marL="457200" rtl="0" algn="l">
              <a:spcBef>
                <a:spcPts val="0"/>
              </a:spcBef>
              <a:spcAft>
                <a:spcPts val="0"/>
              </a:spcAft>
              <a:buNone/>
            </a:pPr>
            <a:r>
              <a:t/>
            </a:r>
            <a:endParaRPr sz="1800">
              <a:solidFill>
                <a:schemeClr val="dk2"/>
              </a:solidFill>
            </a:endParaRPr>
          </a:p>
          <a:p>
            <a:pPr indent="-342900" lvl="0" marL="457200" rtl="0" algn="l">
              <a:spcBef>
                <a:spcPts val="0"/>
              </a:spcBef>
              <a:spcAft>
                <a:spcPts val="0"/>
              </a:spcAft>
              <a:buClr>
                <a:schemeClr val="dk2"/>
              </a:buClr>
              <a:buSzPts val="1800"/>
              <a:buChar char="●"/>
            </a:pPr>
            <a:r>
              <a:rPr lang="fr" sz="1800">
                <a:solidFill>
                  <a:schemeClr val="dk2"/>
                </a:solidFill>
              </a:rPr>
              <a:t>Rechargement de pages</a:t>
            </a:r>
            <a:endParaRPr sz="1800">
              <a:solidFill>
                <a:schemeClr val="dk2"/>
              </a:solidFill>
            </a:endParaRPr>
          </a:p>
        </p:txBody>
      </p:sp>
      <p:sp>
        <p:nvSpPr>
          <p:cNvPr id="162" name="Google Shape;162;p29"/>
          <p:cNvSpPr txBox="1"/>
          <p:nvPr>
            <p:ph idx="4294967295" type="title"/>
          </p:nvPr>
        </p:nvSpPr>
        <p:spPr>
          <a:xfrm>
            <a:off x="311700" y="445025"/>
            <a:ext cx="8520600" cy="572700"/>
          </a:xfrm>
          <a:prstGeom prst="rect">
            <a:avLst/>
          </a:prstGeom>
          <a:solidFill>
            <a:srgbClr val="FDFCDF"/>
          </a:solidFill>
          <a:ln cap="flat" cmpd="sng" w="19050">
            <a:solidFill>
              <a:srgbClr val="000000"/>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Points d’amélioration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60" name="Shape 60"/>
        <p:cNvGrpSpPr/>
        <p:nvPr/>
      </p:nvGrpSpPr>
      <p:grpSpPr>
        <a:xfrm>
          <a:off x="0" y="0"/>
          <a:ext cx="0" cy="0"/>
          <a:chOff x="0" y="0"/>
          <a:chExt cx="0" cy="0"/>
        </a:xfrm>
      </p:grpSpPr>
      <p:sp>
        <p:nvSpPr>
          <p:cNvPr id="61" name="Google Shape;61;p14"/>
          <p:cNvSpPr txBox="1"/>
          <p:nvPr>
            <p:ph type="ctrTitle"/>
          </p:nvPr>
        </p:nvSpPr>
        <p:spPr>
          <a:xfrm>
            <a:off x="311708" y="1545450"/>
            <a:ext cx="8520600" cy="2052600"/>
          </a:xfrm>
          <a:prstGeom prst="rect">
            <a:avLst/>
          </a:prstGeom>
          <a:solidFill>
            <a:srgbClr val="FDFCD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spcBef>
                <a:spcPts val="0"/>
              </a:spcBef>
              <a:spcAft>
                <a:spcPts val="0"/>
              </a:spcAft>
              <a:buNone/>
            </a:pPr>
            <a:r>
              <a:rPr lang="fr">
                <a:latin typeface="Kufam"/>
                <a:ea typeface="Kufam"/>
                <a:cs typeface="Kufam"/>
                <a:sym typeface="Kufam"/>
              </a:rPr>
              <a:t>Organisation du travail</a:t>
            </a:r>
            <a:r>
              <a:rPr lang="fr" u="sng">
                <a:latin typeface="Kufam"/>
                <a:ea typeface="Kufam"/>
                <a:cs typeface="Kufam"/>
                <a:sym typeface="Kufam"/>
              </a:rPr>
              <a:t> </a:t>
            </a:r>
            <a:endParaRPr u="sng">
              <a:latin typeface="Kufam"/>
              <a:ea typeface="Kufam"/>
              <a:cs typeface="Kufam"/>
              <a:sym typeface="Kufam"/>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65" name="Shape 65"/>
        <p:cNvGrpSpPr/>
        <p:nvPr/>
      </p:nvGrpSpPr>
      <p:grpSpPr>
        <a:xfrm>
          <a:off x="0" y="0"/>
          <a:ext cx="0" cy="0"/>
          <a:chOff x="0" y="0"/>
          <a:chExt cx="0" cy="0"/>
        </a:xfrm>
      </p:grpSpPr>
      <p:sp>
        <p:nvSpPr>
          <p:cNvPr id="66" name="Google Shape;66;p15"/>
          <p:cNvSpPr txBox="1"/>
          <p:nvPr>
            <p:ph type="title"/>
          </p:nvPr>
        </p:nvSpPr>
        <p:spPr>
          <a:xfrm>
            <a:off x="311700" y="64025"/>
            <a:ext cx="8520600" cy="572700"/>
          </a:xfrm>
          <a:prstGeom prst="rect">
            <a:avLst/>
          </a:prstGeom>
          <a:solidFill>
            <a:srgbClr val="FDFCDF"/>
          </a:solidFill>
          <a:ln cap="flat" cmpd="sng" w="19050">
            <a:solidFill>
              <a:srgbClr val="000000"/>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Diagramme d’Ishikawa</a:t>
            </a:r>
            <a:endParaRPr/>
          </a:p>
        </p:txBody>
      </p:sp>
      <p:pic>
        <p:nvPicPr>
          <p:cNvPr id="67" name="Google Shape;67;p15"/>
          <p:cNvPicPr preferRelativeResize="0"/>
          <p:nvPr/>
        </p:nvPicPr>
        <p:blipFill>
          <a:blip r:embed="rId3">
            <a:alphaModFix/>
          </a:blip>
          <a:stretch>
            <a:fillRect/>
          </a:stretch>
        </p:blipFill>
        <p:spPr>
          <a:xfrm>
            <a:off x="0" y="802939"/>
            <a:ext cx="9144001" cy="434056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71" name="Shape 71"/>
        <p:cNvGrpSpPr/>
        <p:nvPr/>
      </p:nvGrpSpPr>
      <p:grpSpPr>
        <a:xfrm>
          <a:off x="0" y="0"/>
          <a:ext cx="0" cy="0"/>
          <a:chOff x="0" y="0"/>
          <a:chExt cx="0" cy="0"/>
        </a:xfrm>
      </p:grpSpPr>
      <p:sp>
        <p:nvSpPr>
          <p:cNvPr id="72" name="Google Shape;72;p16"/>
          <p:cNvSpPr txBox="1"/>
          <p:nvPr>
            <p:ph type="title"/>
          </p:nvPr>
        </p:nvSpPr>
        <p:spPr>
          <a:xfrm>
            <a:off x="311700" y="64025"/>
            <a:ext cx="8520600" cy="572700"/>
          </a:xfrm>
          <a:prstGeom prst="rect">
            <a:avLst/>
          </a:prstGeom>
          <a:solidFill>
            <a:srgbClr val="FDFCDF"/>
          </a:solidFill>
          <a:ln cap="flat" cmpd="sng" w="19050">
            <a:solidFill>
              <a:srgbClr val="000000"/>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Répartition du travail</a:t>
            </a:r>
            <a:endParaRPr/>
          </a:p>
        </p:txBody>
      </p:sp>
      <p:sp>
        <p:nvSpPr>
          <p:cNvPr id="73" name="Google Shape;73;p16"/>
          <p:cNvSpPr txBox="1"/>
          <p:nvPr/>
        </p:nvSpPr>
        <p:spPr>
          <a:xfrm>
            <a:off x="1269300" y="1617225"/>
            <a:ext cx="6605400" cy="76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sz="1800">
                <a:solidFill>
                  <a:schemeClr val="dk2"/>
                </a:solidFill>
              </a:rPr>
              <a:t>De manière générale : </a:t>
            </a:r>
            <a:r>
              <a:rPr b="1" lang="fr" sz="1800">
                <a:solidFill>
                  <a:schemeClr val="dk2"/>
                </a:solidFill>
              </a:rPr>
              <a:t>répartition </a:t>
            </a:r>
            <a:r>
              <a:rPr lang="fr" sz="1800">
                <a:solidFill>
                  <a:schemeClr val="dk2"/>
                </a:solidFill>
              </a:rPr>
              <a:t>des tâches et fonctionnalités</a:t>
            </a:r>
            <a:endParaRPr sz="1800">
              <a:solidFill>
                <a:schemeClr val="dk2"/>
              </a:solidFill>
            </a:endParaRPr>
          </a:p>
        </p:txBody>
      </p:sp>
      <p:sp>
        <p:nvSpPr>
          <p:cNvPr id="74" name="Google Shape;74;p16"/>
          <p:cNvSpPr txBox="1"/>
          <p:nvPr/>
        </p:nvSpPr>
        <p:spPr>
          <a:xfrm>
            <a:off x="1430400" y="3144875"/>
            <a:ext cx="6283200" cy="76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fr" sz="1800">
                <a:solidFill>
                  <a:schemeClr val="dk2"/>
                </a:solidFill>
              </a:rPr>
              <a:t>Pair programming</a:t>
            </a:r>
            <a:r>
              <a:rPr lang="fr" sz="1800">
                <a:solidFill>
                  <a:schemeClr val="dk2"/>
                </a:solidFill>
              </a:rPr>
              <a:t> pour les fonctionnalités plus complexes</a:t>
            </a:r>
            <a:endParaRPr sz="18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78" name="Shape 78"/>
        <p:cNvGrpSpPr/>
        <p:nvPr/>
      </p:nvGrpSpPr>
      <p:grpSpPr>
        <a:xfrm>
          <a:off x="0" y="0"/>
          <a:ext cx="0" cy="0"/>
          <a:chOff x="0" y="0"/>
          <a:chExt cx="0" cy="0"/>
        </a:xfrm>
      </p:grpSpPr>
      <p:sp>
        <p:nvSpPr>
          <p:cNvPr id="79" name="Google Shape;79;p17"/>
          <p:cNvSpPr txBox="1"/>
          <p:nvPr>
            <p:ph type="ctrTitle"/>
          </p:nvPr>
        </p:nvSpPr>
        <p:spPr>
          <a:xfrm>
            <a:off x="311708" y="1545450"/>
            <a:ext cx="8520600" cy="2052600"/>
          </a:xfrm>
          <a:prstGeom prst="rect">
            <a:avLst/>
          </a:prstGeom>
          <a:solidFill>
            <a:srgbClr val="FDFCD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spcBef>
                <a:spcPts val="0"/>
              </a:spcBef>
              <a:spcAft>
                <a:spcPts val="0"/>
              </a:spcAft>
              <a:buNone/>
            </a:pPr>
            <a:r>
              <a:rPr lang="fr">
                <a:latin typeface="Kufam"/>
                <a:ea typeface="Kufam"/>
                <a:cs typeface="Kufam"/>
                <a:sym typeface="Kufam"/>
              </a:rPr>
              <a:t>Base de données</a:t>
            </a:r>
            <a:endParaRPr u="sng">
              <a:latin typeface="Kufam"/>
              <a:ea typeface="Kufam"/>
              <a:cs typeface="Kufam"/>
              <a:sym typeface="Kufam"/>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83" name="Shape 83"/>
        <p:cNvGrpSpPr/>
        <p:nvPr/>
      </p:nvGrpSpPr>
      <p:grpSpPr>
        <a:xfrm>
          <a:off x="0" y="0"/>
          <a:ext cx="0" cy="0"/>
          <a:chOff x="0" y="0"/>
          <a:chExt cx="0" cy="0"/>
        </a:xfrm>
      </p:grpSpPr>
      <p:sp>
        <p:nvSpPr>
          <p:cNvPr id="84" name="Google Shape;84;p18"/>
          <p:cNvSpPr txBox="1"/>
          <p:nvPr>
            <p:ph type="title"/>
          </p:nvPr>
        </p:nvSpPr>
        <p:spPr>
          <a:xfrm>
            <a:off x="311700" y="64025"/>
            <a:ext cx="8520600" cy="572700"/>
          </a:xfrm>
          <a:prstGeom prst="rect">
            <a:avLst/>
          </a:prstGeom>
          <a:solidFill>
            <a:srgbClr val="FDFCDF"/>
          </a:solidFill>
          <a:ln cap="flat" cmpd="sng" w="19050">
            <a:solidFill>
              <a:srgbClr val="000000"/>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MCD</a:t>
            </a:r>
            <a:endParaRPr/>
          </a:p>
        </p:txBody>
      </p:sp>
      <p:sp>
        <p:nvSpPr>
          <p:cNvPr id="85" name="Google Shape;85;p18"/>
          <p:cNvSpPr txBox="1"/>
          <p:nvPr/>
        </p:nvSpPr>
        <p:spPr>
          <a:xfrm>
            <a:off x="2747200" y="995100"/>
            <a:ext cx="225600" cy="1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pic>
        <p:nvPicPr>
          <p:cNvPr id="86" name="Google Shape;86;p18"/>
          <p:cNvPicPr preferRelativeResize="0"/>
          <p:nvPr/>
        </p:nvPicPr>
        <p:blipFill rotWithShape="1">
          <a:blip r:embed="rId3">
            <a:alphaModFix/>
          </a:blip>
          <a:srcRect b="52148" l="0" r="0" t="0"/>
          <a:stretch/>
        </p:blipFill>
        <p:spPr>
          <a:xfrm>
            <a:off x="1512550" y="738772"/>
            <a:ext cx="6118904" cy="43285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90" name="Shape 90"/>
        <p:cNvGrpSpPr/>
        <p:nvPr/>
      </p:nvGrpSpPr>
      <p:grpSpPr>
        <a:xfrm>
          <a:off x="0" y="0"/>
          <a:ext cx="0" cy="0"/>
          <a:chOff x="0" y="0"/>
          <a:chExt cx="0" cy="0"/>
        </a:xfrm>
      </p:grpSpPr>
      <p:sp>
        <p:nvSpPr>
          <p:cNvPr id="91" name="Google Shape;91;p19"/>
          <p:cNvSpPr txBox="1"/>
          <p:nvPr>
            <p:ph type="title"/>
          </p:nvPr>
        </p:nvSpPr>
        <p:spPr>
          <a:xfrm>
            <a:off x="311700" y="64025"/>
            <a:ext cx="8520600" cy="572700"/>
          </a:xfrm>
          <a:prstGeom prst="rect">
            <a:avLst/>
          </a:prstGeom>
          <a:solidFill>
            <a:srgbClr val="FDFCDF"/>
          </a:solidFill>
          <a:ln cap="flat" cmpd="sng" w="19050">
            <a:solidFill>
              <a:srgbClr val="000000"/>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MLD</a:t>
            </a:r>
            <a:endParaRPr/>
          </a:p>
        </p:txBody>
      </p:sp>
      <p:pic>
        <p:nvPicPr>
          <p:cNvPr id="92" name="Google Shape;92;p19"/>
          <p:cNvPicPr preferRelativeResize="0"/>
          <p:nvPr/>
        </p:nvPicPr>
        <p:blipFill rotWithShape="1">
          <a:blip r:embed="rId3">
            <a:alphaModFix/>
          </a:blip>
          <a:srcRect b="0" l="7952" r="0" t="47553"/>
          <a:stretch/>
        </p:blipFill>
        <p:spPr>
          <a:xfrm>
            <a:off x="1946987" y="712925"/>
            <a:ext cx="5250025" cy="44222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96" name="Shape 96"/>
        <p:cNvGrpSpPr/>
        <p:nvPr/>
      </p:nvGrpSpPr>
      <p:grpSpPr>
        <a:xfrm>
          <a:off x="0" y="0"/>
          <a:ext cx="0" cy="0"/>
          <a:chOff x="0" y="0"/>
          <a:chExt cx="0" cy="0"/>
        </a:xfrm>
      </p:grpSpPr>
      <p:sp>
        <p:nvSpPr>
          <p:cNvPr id="97" name="Google Shape;97;p20"/>
          <p:cNvSpPr txBox="1"/>
          <p:nvPr>
            <p:ph type="ctrTitle"/>
          </p:nvPr>
        </p:nvSpPr>
        <p:spPr>
          <a:xfrm>
            <a:off x="311708" y="1545450"/>
            <a:ext cx="8520600" cy="2052600"/>
          </a:xfrm>
          <a:prstGeom prst="rect">
            <a:avLst/>
          </a:prstGeom>
          <a:solidFill>
            <a:srgbClr val="FDFCD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spcBef>
                <a:spcPts val="0"/>
              </a:spcBef>
              <a:spcAft>
                <a:spcPts val="0"/>
              </a:spcAft>
              <a:buNone/>
            </a:pPr>
            <a:r>
              <a:rPr lang="fr">
                <a:latin typeface="Kufam"/>
                <a:ea typeface="Kufam"/>
                <a:cs typeface="Kufam"/>
                <a:sym typeface="Kufam"/>
              </a:rPr>
              <a:t>Charte graphique</a:t>
            </a:r>
            <a:r>
              <a:rPr lang="fr" u="sng">
                <a:latin typeface="Kufam"/>
                <a:ea typeface="Kufam"/>
                <a:cs typeface="Kufam"/>
                <a:sym typeface="Kufam"/>
              </a:rPr>
              <a:t> </a:t>
            </a:r>
            <a:endParaRPr u="sng">
              <a:latin typeface="Kufam"/>
              <a:ea typeface="Kufam"/>
              <a:cs typeface="Kufam"/>
              <a:sym typeface="Kufa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D8A9"/>
        </a:solidFill>
      </p:bgPr>
    </p:bg>
    <p:spTree>
      <p:nvGrpSpPr>
        <p:cNvPr id="101" name="Shape 101"/>
        <p:cNvGrpSpPr/>
        <p:nvPr/>
      </p:nvGrpSpPr>
      <p:grpSpPr>
        <a:xfrm>
          <a:off x="0" y="0"/>
          <a:ext cx="0" cy="0"/>
          <a:chOff x="0" y="0"/>
          <a:chExt cx="0" cy="0"/>
        </a:xfrm>
      </p:grpSpPr>
      <p:sp>
        <p:nvSpPr>
          <p:cNvPr id="102" name="Google Shape;102;p21"/>
          <p:cNvSpPr txBox="1"/>
          <p:nvPr>
            <p:ph type="title"/>
          </p:nvPr>
        </p:nvSpPr>
        <p:spPr>
          <a:xfrm>
            <a:off x="311700" y="445025"/>
            <a:ext cx="8520600" cy="572700"/>
          </a:xfrm>
          <a:prstGeom prst="rect">
            <a:avLst/>
          </a:prstGeom>
          <a:solidFill>
            <a:srgbClr val="FDFCDF"/>
          </a:solidFill>
          <a:ln cap="flat" cmpd="sng" w="19050">
            <a:solidFill>
              <a:srgbClr val="000000"/>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Concept </a:t>
            </a:r>
            <a:endParaRPr/>
          </a:p>
        </p:txBody>
      </p:sp>
      <p:sp>
        <p:nvSpPr>
          <p:cNvPr id="103" name="Google Shape;103;p21"/>
          <p:cNvSpPr/>
          <p:nvPr/>
        </p:nvSpPr>
        <p:spPr>
          <a:xfrm>
            <a:off x="311700" y="1224200"/>
            <a:ext cx="8520600" cy="3416700"/>
          </a:xfrm>
          <a:prstGeom prst="rect">
            <a:avLst/>
          </a:prstGeom>
          <a:solidFill>
            <a:srgbClr val="DEC18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4" name="Google Shape;104;p21"/>
          <p:cNvSpPr txBox="1"/>
          <p:nvPr/>
        </p:nvSpPr>
        <p:spPr>
          <a:xfrm>
            <a:off x="310625" y="1242475"/>
            <a:ext cx="8542200" cy="225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sz="1800">
                <a:solidFill>
                  <a:schemeClr val="dk2"/>
                </a:solidFill>
              </a:rPr>
              <a:t>Nous voulons reprendre l’univers de Dune et créer un site autour de cet univers et du jeu “Chevaucheurs de vers” qui reprends le principe des Aventuriers du rail. Pour cela cette charte graphique nous permet de mettre en place les éléments du design qui sera adopté pour créer l’univers du site web en question.</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rPr lang="fr" sz="1800">
                <a:solidFill>
                  <a:schemeClr val="dk2"/>
                </a:solidFill>
              </a:rPr>
              <a:t>Nous voulons que ce site reste épuré, classique et qu’il puisse en même temps rappeler le désert calme et plat grâce aux tons beiges utilisés. </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t/>
            </a:r>
            <a:endParaRPr sz="1800">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